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8" r:id="rId3"/>
    <p:sldId id="266" r:id="rId4"/>
    <p:sldId id="299" r:id="rId5"/>
    <p:sldId id="267" r:id="rId6"/>
    <p:sldId id="283" r:id="rId7"/>
    <p:sldId id="271" r:id="rId8"/>
    <p:sldId id="293" r:id="rId9"/>
    <p:sldId id="294" r:id="rId10"/>
    <p:sldId id="295" r:id="rId11"/>
    <p:sldId id="269" r:id="rId12"/>
    <p:sldId id="281" r:id="rId13"/>
    <p:sldId id="300" r:id="rId14"/>
    <p:sldId id="264" r:id="rId15"/>
    <p:sldId id="278" r:id="rId16"/>
    <p:sldId id="284" r:id="rId17"/>
    <p:sldId id="285" r:id="rId18"/>
    <p:sldId id="286" r:id="rId19"/>
    <p:sldId id="287" r:id="rId20"/>
    <p:sldId id="292" r:id="rId21"/>
    <p:sldId id="296" r:id="rId22"/>
    <p:sldId id="302" r:id="rId23"/>
    <p:sldId id="3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 C.A. Penfold" initials="DC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7"/>
    <p:restoredTop sz="91870"/>
  </p:normalViewPr>
  <p:slideViewPr>
    <p:cSldViewPr snapToGrid="0" snapToObjects="1">
      <p:cViewPr>
        <p:scale>
          <a:sx n="65" d="100"/>
          <a:sy n="65" d="100"/>
        </p:scale>
        <p:origin x="88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413F0-1B24-444A-AF70-B8BA32E33D4D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5ABCD-0D38-8743-8357-CB3E25B2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7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5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4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5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9379-A81D-3D4C-9529-72151EB5C15A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06AEB51-4DE7-634A-9766-01F1CAC6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34000" r="48879"/>
          <a:stretch/>
        </p:blipFill>
        <p:spPr>
          <a:xfrm>
            <a:off x="0" y="1248748"/>
            <a:ext cx="2325548" cy="446837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54558" y="1122363"/>
            <a:ext cx="457200" cy="573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2563" y="6549364"/>
            <a:ext cx="1965960" cy="20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5219" y="4843431"/>
            <a:ext cx="1965960" cy="464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563" y="2920540"/>
            <a:ext cx="1965960" cy="20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295543" y="18107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PCA and tSNE</a:t>
            </a:r>
          </a:p>
        </p:txBody>
      </p:sp>
    </p:spTree>
    <p:extLst>
      <p:ext uri="{BB962C8B-B14F-4D97-AF65-F5344CB8AC3E}">
        <p14:creationId xmlns:p14="http://schemas.microsoft.com/office/powerpoint/2010/main" val="53691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97680" y="3212585"/>
            <a:ext cx="7482840" cy="112411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2472" y="3843895"/>
            <a:ext cx="7482840" cy="47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Y &lt;- </a:t>
            </a:r>
            <a:r>
              <a:rPr lang="en-US" sz="15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tsne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(X, k = 2, initial_dims = D, perplexity = 50)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5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6284" y="2575241"/>
            <a:ext cx="3429000" cy="3007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Attempts to conserve distance between nearby objects (in reduced dimensional space)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Initialise using e.g., PCA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Perplexity parameter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19228" y="3339266"/>
            <a:ext cx="163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47832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49241" r="5015"/>
          <a:stretch/>
        </p:blipFill>
        <p:spPr>
          <a:xfrm>
            <a:off x="6022290" y="3829333"/>
            <a:ext cx="5821680" cy="2795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r="5372" b="52591"/>
          <a:stretch/>
        </p:blipFill>
        <p:spPr>
          <a:xfrm>
            <a:off x="243840" y="3707413"/>
            <a:ext cx="5778450" cy="2611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2900" y="1976969"/>
            <a:ext cx="11358780" cy="185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Perplexity parameter: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Local versus global aspects of data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Evaluate by eye? Metrics for automatically choosing perplexity (Cao and Wang, 2017)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2273" y="3829333"/>
            <a:ext cx="1435261" cy="244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A4F52E8C-C785-4D44-AC3B-E40933DD1F01}"/>
              </a:ext>
            </a:extLst>
          </p:cNvPr>
          <p:cNvSpPr txBox="1">
            <a:spLocks/>
          </p:cNvSpPr>
          <p:nvPr/>
        </p:nvSpPr>
        <p:spPr>
          <a:xfrm>
            <a:off x="8636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60860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34000"/>
          <a:stretch/>
        </p:blipFill>
        <p:spPr>
          <a:xfrm>
            <a:off x="4273716" y="1940704"/>
            <a:ext cx="7918284" cy="45262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2690" y="2316706"/>
            <a:ext cx="3511470" cy="3774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Stochastic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If you run it twice, the results will differ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Can check the results are robust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2125286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r>
              <a:rPr lang="en-US" dirty="0"/>
              <a:t>Summary: 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757" y="2230451"/>
            <a:ext cx="8086344" cy="29975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Principle component analysis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Good start point for large datasets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Not (always) appropriate for nonlinear data (horseshoe effect)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Axis in (usually) have an interpretation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Biological intuition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00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r>
              <a:rPr lang="en-US" dirty="0"/>
              <a:t>Summary: 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35113"/>
            <a:ext cx="7123043" cy="4957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T-distributed stochastic neighbor embedding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Nonlinear dimensionality reduction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Perplexity parameter: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Random data can appear to have structure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Size of a cluster doesn’t necessarily have any relationship to variance</a:t>
            </a:r>
          </a:p>
          <a:p>
            <a:pPr>
              <a:lnSpc>
                <a:spcPct val="120000"/>
              </a:lnSpc>
            </a:pPr>
            <a:r>
              <a:rPr lang="en-US" dirty="0"/>
              <a:t>What do the axes in nonlinear dimensionality mean?</a:t>
            </a:r>
          </a:p>
          <a:p>
            <a:pPr>
              <a:lnSpc>
                <a:spcPct val="120000"/>
              </a:lnSpc>
            </a:pPr>
            <a:r>
              <a:rPr lang="en-GB" dirty="0"/>
              <a:t>T-SNE is … particularly well suited for the visualization of high-dimensional datasets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GB" sz="2500" dirty="0"/>
              <a:t>Outliers … were identified by t-SNE dimensionality reduction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t="13556" r="25019" b="14889"/>
          <a:stretch/>
        </p:blipFill>
        <p:spPr>
          <a:xfrm>
            <a:off x="8695944" y="1535113"/>
            <a:ext cx="2543556" cy="5087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939CFD4-650D-EB48-B347-077E5E36703D}"/>
              </a:ext>
            </a:extLst>
          </p:cNvPr>
          <p:cNvSpPr/>
          <p:nvPr/>
        </p:nvSpPr>
        <p:spPr>
          <a:xfrm>
            <a:off x="7407662" y="5298785"/>
            <a:ext cx="8066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X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37912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</p:spTree>
    <p:extLst>
      <p:ext uri="{BB962C8B-B14F-4D97-AF65-F5344CB8AC3E}">
        <p14:creationId xmlns:p14="http://schemas.microsoft.com/office/powerpoint/2010/main" val="6671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Transcriptomics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15182" y="4357934"/>
            <a:ext cx="7892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US" sz="2400" dirty="0"/>
              <a:t>Many variables (genes) but few observations (large </a:t>
            </a:r>
            <a:r>
              <a:rPr lang="en-US" sz="2400" i="1" dirty="0"/>
              <a:t>p</a:t>
            </a:r>
            <a:r>
              <a:rPr lang="en-US" sz="2400" dirty="0"/>
              <a:t>, small 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551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Transcriptomics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93" y="4422988"/>
            <a:ext cx="2894784" cy="16924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15285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10’s</a:t>
            </a:r>
            <a:endParaRPr lang="en-US" dirty="0">
              <a:ea typeface="Calibri" charset="0"/>
              <a:cs typeface="Calibr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</p:spTree>
    <p:extLst>
      <p:ext uri="{BB962C8B-B14F-4D97-AF65-F5344CB8AC3E}">
        <p14:creationId xmlns:p14="http://schemas.microsoft.com/office/powerpoint/2010/main" val="135894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Single cell transcriptomics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93" y="4422988"/>
            <a:ext cx="2894784" cy="16924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15285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10’s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17506"/>
          <a:stretch/>
        </p:blipFill>
        <p:spPr>
          <a:xfrm>
            <a:off x="2905555" y="1536894"/>
            <a:ext cx="6608353" cy="25345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62042" y="3919692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Svensson (2017)</a:t>
            </a:r>
          </a:p>
        </p:txBody>
      </p:sp>
    </p:spTree>
    <p:extLst>
      <p:ext uri="{BB962C8B-B14F-4D97-AF65-F5344CB8AC3E}">
        <p14:creationId xmlns:p14="http://schemas.microsoft.com/office/powerpoint/2010/main" val="172989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Single cell transcriptomics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" y="2620375"/>
            <a:ext cx="3829466" cy="223896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232592" y="2106977"/>
            <a:ext cx="4631303" cy="23094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09387" y="2106977"/>
            <a:ext cx="40777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Mouse gastrulation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Zebrafish and Xenopus whole embryo development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48171" y="5768938"/>
            <a:ext cx="8123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US" sz="2400" dirty="0"/>
              <a:t>Many variables (genes) and many observations (large </a:t>
            </a:r>
            <a:r>
              <a:rPr lang="en-US" sz="2400" i="1" dirty="0"/>
              <a:t>p</a:t>
            </a:r>
            <a:r>
              <a:rPr lang="en-US" sz="2400" dirty="0"/>
              <a:t>, large 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067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B89381B-33AA-4748-8E52-214C79D5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22" y="1983400"/>
            <a:ext cx="6642075" cy="37420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5525BCF4-3639-0746-B889-111D25DE14DC}"/>
              </a:ext>
            </a:extLst>
          </p:cNvPr>
          <p:cNvSpPr/>
          <p:nvPr/>
        </p:nvSpPr>
        <p:spPr>
          <a:xfrm>
            <a:off x="645533" y="2085547"/>
            <a:ext cx="6088215" cy="286414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pPr algn="ctr"/>
            <a:r>
              <a:rPr lang="en-US" dirty="0"/>
              <a:t>Dimensionality reduction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85" y="1845748"/>
            <a:ext cx="5404509" cy="38796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High-dimensional spaces are inherently difficult for humans to develop a clear intuition for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Is there an intrinsic manifold within the dataset?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24A65C-63CE-DC4C-9DFE-25E67455468B}"/>
              </a:ext>
            </a:extLst>
          </p:cNvPr>
          <p:cNvSpPr/>
          <p:nvPr/>
        </p:nvSpPr>
        <p:spPr>
          <a:xfrm>
            <a:off x="8940469" y="2110718"/>
            <a:ext cx="372783" cy="168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9E16ED5A-709C-534A-BDF5-FDCABA62D4CF}"/>
              </a:ext>
            </a:extLst>
          </p:cNvPr>
          <p:cNvSpPr txBox="1">
            <a:spLocks/>
          </p:cNvSpPr>
          <p:nvPr/>
        </p:nvSpPr>
        <p:spPr>
          <a:xfrm>
            <a:off x="2589547" y="5313103"/>
            <a:ext cx="5404509" cy="193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6000" dirty="0"/>
              <a:t>[   ]</a:t>
            </a:r>
            <a:endParaRPr lang="en-GB" sz="6000" b="1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B296597-DA59-DB4C-B711-3CDEED735EB4}"/>
              </a:ext>
            </a:extLst>
          </p:cNvPr>
          <p:cNvSpPr/>
          <p:nvPr/>
        </p:nvSpPr>
        <p:spPr>
          <a:xfrm>
            <a:off x="1926671" y="5763940"/>
            <a:ext cx="532518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X</a:t>
            </a:r>
            <a:r>
              <a:rPr lang="en-GB" dirty="0"/>
              <a:t>  =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78C8A5C-6DF4-CE4A-A23B-9F0149F28901}"/>
              </a:ext>
            </a:extLst>
          </p:cNvPr>
          <p:cNvSpPr txBox="1"/>
          <p:nvPr/>
        </p:nvSpPr>
        <p:spPr>
          <a:xfrm>
            <a:off x="2677695" y="5128437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D211114-B877-CA47-9200-FD14EA7740DD}"/>
              </a:ext>
            </a:extLst>
          </p:cNvPr>
          <p:cNvSpPr txBox="1"/>
          <p:nvPr/>
        </p:nvSpPr>
        <p:spPr>
          <a:xfrm>
            <a:off x="3689639" y="576394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7472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B9628DE-1F5C-BA4B-89E8-2DACBCEE80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49"/>
          <a:stretch/>
        </p:blipFill>
        <p:spPr>
          <a:xfrm>
            <a:off x="-377163" y="1964063"/>
            <a:ext cx="12542269" cy="4288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350269" y="1690688"/>
            <a:ext cx="780575" cy="70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8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B9628DE-1F5C-BA4B-89E8-2DACBCEE80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49"/>
          <a:stretch/>
        </p:blipFill>
        <p:spPr>
          <a:xfrm>
            <a:off x="-350269" y="1964063"/>
            <a:ext cx="12542269" cy="4288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350269" y="1690688"/>
            <a:ext cx="780575" cy="70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D0DA430-7DF6-204E-B3A3-E099F6F9A6B3}"/>
              </a:ext>
            </a:extLst>
          </p:cNvPr>
          <p:cNvSpPr/>
          <p:nvPr/>
        </p:nvSpPr>
        <p:spPr>
          <a:xfrm>
            <a:off x="219312" y="4276165"/>
            <a:ext cx="11493076" cy="1976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1D4C658-B634-E34C-985B-E386AEBE7B89}"/>
              </a:ext>
            </a:extLst>
          </p:cNvPr>
          <p:cNvSpPr/>
          <p:nvPr/>
        </p:nvSpPr>
        <p:spPr>
          <a:xfrm>
            <a:off x="2155366" y="3405584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65DC1F5-9544-A14A-B120-C764FD06687E}"/>
              </a:ext>
            </a:extLst>
          </p:cNvPr>
          <p:cNvSpPr/>
          <p:nvPr/>
        </p:nvSpPr>
        <p:spPr>
          <a:xfrm>
            <a:off x="9214750" y="3546383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E42C21-9C76-AB43-916E-D9A84D3A99F8}"/>
              </a:ext>
            </a:extLst>
          </p:cNvPr>
          <p:cNvSpPr/>
          <p:nvPr/>
        </p:nvSpPr>
        <p:spPr>
          <a:xfrm>
            <a:off x="6663324" y="3896401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551281" y="4807993"/>
            <a:ext cx="6112043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2CAA353-C68A-204F-9271-A097D3A0FB9F}"/>
              </a:ext>
            </a:extLst>
          </p:cNvPr>
          <p:cNvSpPr/>
          <p:nvPr/>
        </p:nvSpPr>
        <p:spPr>
          <a:xfrm>
            <a:off x="383201" y="49847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For each cell we measure the levels of 2957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Around 400 cells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Use dimensionality reduction (PCA/tSNE) to identify structure within the dataset i.e., identify cell types and genes that summarise the differences in cell types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194FA87-99AC-E148-A19B-7FC4BCA34B3A}"/>
              </a:ext>
            </a:extLst>
          </p:cNvPr>
          <p:cNvSpPr/>
          <p:nvPr/>
        </p:nvSpPr>
        <p:spPr>
          <a:xfrm>
            <a:off x="7239565" y="6066921"/>
            <a:ext cx="3880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Our data </a:t>
            </a:r>
            <a:r>
              <a:rPr lang="en-US" b="1" dirty="0"/>
              <a:t>X</a:t>
            </a:r>
            <a:r>
              <a:rPr lang="en-US" dirty="0"/>
              <a:t> is a (452 x 2957)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F7E69A2-E445-8A4F-9C4C-CC900C63F213}"/>
              </a:ext>
            </a:extLst>
          </p:cNvPr>
          <p:cNvSpPr/>
          <p:nvPr/>
        </p:nvSpPr>
        <p:spPr>
          <a:xfrm>
            <a:off x="7830302" y="5480636"/>
            <a:ext cx="532518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X</a:t>
            </a:r>
            <a:r>
              <a:rPr lang="en-GB" dirty="0"/>
              <a:t>  =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5A22738-8C17-354C-A845-C97391A44F77}"/>
              </a:ext>
            </a:extLst>
          </p:cNvPr>
          <p:cNvSpPr txBox="1"/>
          <p:nvPr/>
        </p:nvSpPr>
        <p:spPr>
          <a:xfrm>
            <a:off x="8601204" y="4845133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786E025-A805-EA40-97C0-EA6D3E80413F}"/>
              </a:ext>
            </a:extLst>
          </p:cNvPr>
          <p:cNvSpPr txBox="1"/>
          <p:nvPr/>
        </p:nvSpPr>
        <p:spPr>
          <a:xfrm>
            <a:off x="9593270" y="5480636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Observations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52AED730-2892-D041-B03E-B764CF22C0C2}"/>
              </a:ext>
            </a:extLst>
          </p:cNvPr>
          <p:cNvSpPr txBox="1">
            <a:spLocks/>
          </p:cNvSpPr>
          <p:nvPr/>
        </p:nvSpPr>
        <p:spPr>
          <a:xfrm>
            <a:off x="8488288" y="4993704"/>
            <a:ext cx="1417632" cy="1281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6000" dirty="0"/>
              <a:t>[   ]</a:t>
            </a:r>
            <a:endParaRPr lang="en-GB" sz="6000" b="1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549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900"/>
            <a:ext cx="6362700" cy="568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/>
          <a:stretch/>
        </p:blipFill>
        <p:spPr>
          <a:xfrm>
            <a:off x="6362700" y="1262900"/>
            <a:ext cx="5829300" cy="56896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802671" y="329789"/>
            <a:ext cx="4962026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63522" y="5967353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525288" y="2482652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330483" y="2313137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6928485" y="329788"/>
            <a:ext cx="4962026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29617" y="473714"/>
            <a:ext cx="4678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pcaresult$rotation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[,1:2],type="n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text(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pcaresult$rotation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[,1:2],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genenames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cex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.4)</a:t>
            </a:r>
          </a:p>
        </p:txBody>
      </p:sp>
      <p:sp>
        <p:nvSpPr>
          <p:cNvPr id="5" name="Rectangle 4"/>
          <p:cNvSpPr/>
          <p:nvPr/>
        </p:nvSpPr>
        <p:spPr>
          <a:xfrm>
            <a:off x="992342" y="473714"/>
            <a:ext cx="48045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prcomp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(t(D[4:nrow(D),1:ncol(D)]), center = TRUE, scale. = FALSE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pcaresult$x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[,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1:2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3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/>
          <a:stretch/>
        </p:blipFill>
        <p:spPr>
          <a:xfrm>
            <a:off x="0" y="1322534"/>
            <a:ext cx="5829300" cy="568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63522" y="5967353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32217" y="2372771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48" y="1322534"/>
            <a:ext cx="6362700" cy="568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784448" y="6059126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047218" y="2182878"/>
            <a:ext cx="274069" cy="378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49896" y="2372771"/>
            <a:ext cx="0" cy="98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41235" y="2372771"/>
            <a:ext cx="0" cy="98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49896" y="3359426"/>
            <a:ext cx="3591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49896" y="2372771"/>
            <a:ext cx="3591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0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9502" y="5310068"/>
            <a:ext cx="5064607" cy="45255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(BBC news, 15 June 2017)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159" y="1782164"/>
            <a:ext cx="37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variables, many samples (variety of processes)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48764" y="2045565"/>
            <a:ext cx="83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007082" y="1782164"/>
            <a:ext cx="1357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Not intuitive</a:t>
            </a:r>
          </a:p>
          <a:p>
            <a:pPr algn="ctr"/>
            <a:r>
              <a:rPr lang="en-US" dirty="0"/>
              <a:t>(for human)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415" y="4938420"/>
            <a:ext cx="6531433" cy="129266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99190" y="5116289"/>
            <a:ext cx="5065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ctr"/>
            <a:r>
              <a:rPr lang="en-US" sz="2400" b="1" dirty="0"/>
              <a:t>Question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/>
              <a:t>What kind of structure is there in my dataset? </a:t>
            </a:r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98905" y="2089612"/>
            <a:ext cx="83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52084" y="1893427"/>
            <a:ext cx="381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Limited number of influential variables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9" t="15989" r="20758" b="32410"/>
          <a:stretch/>
        </p:blipFill>
        <p:spPr>
          <a:xfrm>
            <a:off x="8995698" y="2834830"/>
            <a:ext cx="2561938" cy="242647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921965" y="2798290"/>
            <a:ext cx="6453945" cy="198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Reduce dimensionality of data to make it more intuitive to understand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Humans good (</a:t>
            </a:r>
            <a:r>
              <a:rPr lang="en-US" sz="2000" i="1" dirty="0"/>
              <a:t>too good</a:t>
            </a:r>
            <a:r>
              <a:rPr lang="en-US" sz="2000" dirty="0"/>
              <a:t>) at picking out patters: use statistical approaches</a:t>
            </a:r>
          </a:p>
        </p:txBody>
      </p:sp>
    </p:spTree>
    <p:extLst>
      <p:ext uri="{BB962C8B-B14F-4D97-AF65-F5344CB8AC3E}">
        <p14:creationId xmlns:p14="http://schemas.microsoft.com/office/powerpoint/2010/main" val="77404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 reduction techniques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E42134C-D313-F042-AF66-9E9D8182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444625"/>
            <a:ext cx="6731000" cy="5048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444B453-78B7-1E49-8E84-9A1924A5054B}"/>
              </a:ext>
            </a:extLst>
          </p:cNvPr>
          <p:cNvSpPr/>
          <p:nvPr/>
        </p:nvSpPr>
        <p:spPr>
          <a:xfrm>
            <a:off x="3807503" y="1690688"/>
            <a:ext cx="4504544" cy="31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DDF5605-1AAF-A24F-B82C-7050FF01B565}"/>
              </a:ext>
            </a:extLst>
          </p:cNvPr>
          <p:cNvSpPr/>
          <p:nvPr/>
        </p:nvSpPr>
        <p:spPr>
          <a:xfrm>
            <a:off x="6425785" y="1743153"/>
            <a:ext cx="312294" cy="31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7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2272"/>
            <a:ext cx="6002215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Principle Component analysis (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PCA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is a linear dimensionality reduction technique (Pearson, 1901; Hotelling 1930)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Identifies a new co-ordinate system to represent the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New axis are the principle component (PC) axes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principle component (PC1) explains the greatest amount of variation,  second principle component (PC2) explains the second greatest amount of variation 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Dimensionality reduction occurs when we discard higher principle components e.g., only the first two PCs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66903"/>
          <a:stretch/>
        </p:blipFill>
        <p:spPr>
          <a:xfrm>
            <a:off x="6836179" y="2191385"/>
            <a:ext cx="2133600" cy="188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r="32616"/>
          <a:stretch/>
        </p:blipFill>
        <p:spPr>
          <a:xfrm>
            <a:off x="6713087" y="4181332"/>
            <a:ext cx="2379785" cy="1881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3"/>
          <a:stretch/>
        </p:blipFill>
        <p:spPr>
          <a:xfrm>
            <a:off x="9270344" y="4181332"/>
            <a:ext cx="2296816" cy="18819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76880" y="6194670"/>
            <a:ext cx="16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Ringnér</a:t>
            </a:r>
            <a:r>
              <a:rPr lang="en-US" dirty="0"/>
              <a:t>, 2008)</a:t>
            </a:r>
          </a:p>
        </p:txBody>
      </p:sp>
    </p:spTree>
    <p:extLst>
      <p:ext uri="{BB962C8B-B14F-4D97-AF65-F5344CB8AC3E}">
        <p14:creationId xmlns:p14="http://schemas.microsoft.com/office/powerpoint/2010/main" val="81748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42060" y="3488411"/>
            <a:ext cx="5669280" cy="13858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5153" y="3328147"/>
            <a:ext cx="6171026" cy="12102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400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Y &lt;- </a:t>
            </a:r>
            <a:r>
              <a:rPr lang="en-US" sz="15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prcomp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(X, scale = FALSE, </a:t>
            </a:r>
            <a:r>
              <a:rPr lang="en-US" sz="15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centre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TRUE)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66903"/>
          <a:stretch/>
        </p:blipFill>
        <p:spPr>
          <a:xfrm>
            <a:off x="6836179" y="2191385"/>
            <a:ext cx="2133600" cy="18819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r="32616"/>
          <a:stretch/>
        </p:blipFill>
        <p:spPr>
          <a:xfrm>
            <a:off x="6713087" y="4181332"/>
            <a:ext cx="2379785" cy="1881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3"/>
          <a:stretch/>
        </p:blipFill>
        <p:spPr>
          <a:xfrm>
            <a:off x="9270344" y="4181332"/>
            <a:ext cx="2296816" cy="18819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76880" y="6194670"/>
            <a:ext cx="16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Ringnér</a:t>
            </a:r>
            <a:r>
              <a:rPr lang="en-US" dirty="0"/>
              <a:t>, 2008)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8916" y="3554943"/>
            <a:ext cx="163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84550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171"/>
            <a:ext cx="10515600" cy="14619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PCA is a </a:t>
            </a:r>
            <a:r>
              <a:rPr lang="en-US" dirty="0">
                <a:solidFill>
                  <a:srgbClr val="FF0000"/>
                </a:solidFill>
              </a:rPr>
              <a:t>linear</a:t>
            </a:r>
            <a:r>
              <a:rPr lang="en-US" dirty="0"/>
              <a:t> dimensionality reduction technique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Problem with nonlinearities in the data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FF0000"/>
                </a:solidFill>
              </a:rPr>
              <a:t>horseshoe effect</a:t>
            </a:r>
            <a:r>
              <a:rPr lang="en-US" sz="2600" dirty="0"/>
              <a:t> (Novembre &amp; Stephens 2008, Reich et al. 2008)</a:t>
            </a:r>
          </a:p>
          <a:p>
            <a:pPr>
              <a:lnSpc>
                <a:spcPct val="120000"/>
              </a:lnSpc>
            </a:pPr>
            <a:endParaRPr lang="en-US" sz="2600" dirty="0"/>
          </a:p>
        </p:txBody>
      </p:sp>
      <p:grpSp>
        <p:nvGrpSpPr>
          <p:cNvPr id="9" name="Group 8"/>
          <p:cNvGrpSpPr/>
          <p:nvPr/>
        </p:nvGrpSpPr>
        <p:grpSpPr>
          <a:xfrm>
            <a:off x="-28960" y="3111826"/>
            <a:ext cx="3507237" cy="3301330"/>
            <a:chOff x="228600" y="3556670"/>
            <a:chExt cx="3507237" cy="33013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724114"/>
              <a:ext cx="3507237" cy="313388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1539240" y="3906994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27938" y="3556670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3184051" y="5232040"/>
              <a:ext cx="734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genes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0"/>
          <a:stretch/>
        </p:blipFill>
        <p:spPr>
          <a:xfrm>
            <a:off x="7152592" y="3264754"/>
            <a:ext cx="4847129" cy="3083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8" r="8184"/>
          <a:stretch/>
        </p:blipFill>
        <p:spPr>
          <a:xfrm>
            <a:off x="3672840" y="3279271"/>
            <a:ext cx="3945541" cy="298437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horseshoe effect</a:t>
            </a:r>
          </a:p>
        </p:txBody>
      </p:sp>
    </p:spTree>
    <p:extLst>
      <p:ext uri="{BB962C8B-B14F-4D97-AF65-F5344CB8AC3E}">
        <p14:creationId xmlns:p14="http://schemas.microsoft.com/office/powerpoint/2010/main" val="40820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1182" y="2195523"/>
            <a:ext cx="5636839" cy="49931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T-distributed stochastic neighbor embedding (tSNE, Maaten and Hinton, 2008)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dirty="0"/>
              <a:t>Nonlinear dimensionality reduction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Have some high dimensional input space: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Map to a low dimensional space: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6FE77B-0B67-8748-893F-53B271C5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76" t="19969"/>
          <a:stretch/>
        </p:blipFill>
        <p:spPr>
          <a:xfrm>
            <a:off x="8234931" y="3613663"/>
            <a:ext cx="1915628" cy="765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ED21844-3B37-E64D-9000-E2363015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813" y="3731666"/>
            <a:ext cx="3831266" cy="905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D88B31C-2810-6A42-818C-AB17C024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71" y="4741889"/>
            <a:ext cx="4876800" cy="850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28F1CBF-01CB-1144-8291-9A754B5F9F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553"/>
          <a:stretch/>
        </p:blipFill>
        <p:spPr>
          <a:xfrm>
            <a:off x="7434191" y="5696979"/>
            <a:ext cx="427458" cy="795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82F9673-5397-3340-88A8-E6F41D0C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69" r="34174"/>
          <a:stretch/>
        </p:blipFill>
        <p:spPr>
          <a:xfrm>
            <a:off x="6960080" y="1872373"/>
            <a:ext cx="4012732" cy="765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AB55AB3-724E-574D-AD92-A35079CE0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88" t="19969" r="-14411"/>
          <a:stretch/>
        </p:blipFill>
        <p:spPr>
          <a:xfrm>
            <a:off x="7125592" y="2895566"/>
            <a:ext cx="2671481" cy="765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A4BD4B4-F1E8-5A43-BA8C-CD8419A6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357" y="3965525"/>
            <a:ext cx="1904879" cy="327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18E2103-4F7F-8D42-B00E-7B895D01D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628" y="5036729"/>
            <a:ext cx="2007863" cy="3810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9B13C17-378C-EA4E-B8F3-329F79C00E4F}"/>
              </a:ext>
            </a:extLst>
          </p:cNvPr>
          <p:cNvSpPr/>
          <p:nvPr/>
        </p:nvSpPr>
        <p:spPr>
          <a:xfrm>
            <a:off x="2020486" y="3894427"/>
            <a:ext cx="244031" cy="14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685DC4B1-197C-2C45-9B60-C3E4B6A65A4C}"/>
              </a:ext>
            </a:extLst>
          </p:cNvPr>
          <p:cNvSpPr/>
          <p:nvPr/>
        </p:nvSpPr>
        <p:spPr>
          <a:xfrm>
            <a:off x="1846653" y="4981579"/>
            <a:ext cx="1570439" cy="7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EB19B53E-2209-224A-B400-E87C8F87F709}"/>
              </a:ext>
            </a:extLst>
          </p:cNvPr>
          <p:cNvSpPr/>
          <p:nvPr/>
        </p:nvSpPr>
        <p:spPr>
          <a:xfrm>
            <a:off x="2295591" y="5044294"/>
            <a:ext cx="1570439" cy="7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5D452B9-0225-4946-B91E-6C36A9D6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1341120"/>
            <a:ext cx="527304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4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17757</TotalTime>
  <Words>660</Words>
  <Application>Microsoft Macintosh PowerPoint</Application>
  <PresentationFormat>Widescreen</PresentationFormat>
  <Paragraphs>134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Chalkduster</vt:lpstr>
      <vt:lpstr>Courier</vt:lpstr>
      <vt:lpstr>Courier New</vt:lpstr>
      <vt:lpstr>Arial</vt:lpstr>
      <vt:lpstr>Office Theme</vt:lpstr>
      <vt:lpstr>Dimensionality reduction</vt:lpstr>
      <vt:lpstr>Dimensionality reduction in ML</vt:lpstr>
      <vt:lpstr>Dimensionality reduction techniques</vt:lpstr>
      <vt:lpstr>Dimensionality reduction techniques</vt:lpstr>
      <vt:lpstr>Principle component analysis (PCA)</vt:lpstr>
      <vt:lpstr>Principle component analysis (PCA)</vt:lpstr>
      <vt:lpstr>The horseshoe effect</vt:lpstr>
      <vt:lpstr>T-distributed stochastic neighbor embedding</vt:lpstr>
      <vt:lpstr>T-distributed stochastic neighbor embedding</vt:lpstr>
      <vt:lpstr>T-distributed stochastic neighbor embedding</vt:lpstr>
      <vt:lpstr>PowerPoint Presentation</vt:lpstr>
      <vt:lpstr>T-distributed stochastic neighbor embedding</vt:lpstr>
      <vt:lpstr>Summary: dimensionality reduction techniques</vt:lpstr>
      <vt:lpstr>Summary: dimensionality reduction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C.A. Penfold</dc:creator>
  <cp:lastModifiedBy>Christopher Penfold</cp:lastModifiedBy>
  <cp:revision>249</cp:revision>
  <cp:lastPrinted>2019-03-13T10:47:53Z</cp:lastPrinted>
  <dcterms:created xsi:type="dcterms:W3CDTF">2017-09-01T13:30:31Z</dcterms:created>
  <dcterms:modified xsi:type="dcterms:W3CDTF">2019-03-14T09:34:59Z</dcterms:modified>
</cp:coreProperties>
</file>